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media/image34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91" r:id="rId3"/>
    <p:sldMasterId id="2147483708" r:id="rId4"/>
    <p:sldMasterId id="2147483733" r:id="rId5"/>
    <p:sldMasterId id="2147483824" r:id="rId6"/>
  </p:sldMasterIdLst>
  <p:sldIdLst>
    <p:sldId id="269" r:id="rId7"/>
    <p:sldId id="282" r:id="rId8"/>
    <p:sldId id="277" r:id="rId9"/>
    <p:sldId id="275" r:id="rId10"/>
    <p:sldId id="276" r:id="rId11"/>
    <p:sldId id="274" r:id="rId12"/>
    <p:sldId id="278" r:id="rId13"/>
    <p:sldId id="279" r:id="rId14"/>
    <p:sldId id="280" r:id="rId15"/>
    <p:sldId id="281" r:id="rId16"/>
    <p:sldId id="288" r:id="rId17"/>
    <p:sldId id="289" r:id="rId18"/>
    <p:sldId id="283" r:id="rId19"/>
    <p:sldId id="284" r:id="rId20"/>
    <p:sldId id="285" r:id="rId21"/>
    <p:sldId id="286" r:id="rId22"/>
    <p:sldId id="287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66377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42659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92476129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011122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3321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4071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974953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483952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270267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56318888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086287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781362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68028296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28069357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821394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26881598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24130154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12684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027265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9101826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560256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64437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92C4-6A51-4320-9D8B-CDAA7E6C8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7EFA6-C261-4D04-868F-166DEA1BC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201EE-87E3-4D1F-AE15-2912A767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D27A8-12A4-464A-BA81-BE55146D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260D-D534-47F1-8524-5BF67222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63639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19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9548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4506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08270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3390659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283357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584282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224305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55506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5005546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B4CA-241A-4020-9BDF-FBA982BD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C225-42AA-487B-982E-C16BC429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E7D62-34E2-4BDB-A503-A802D9FF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09E40-890D-45BA-A1EA-CFD02047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3E0F7-BAC3-4AD0-96D2-896D288F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10947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078180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6821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32925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58003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710871"/>
      </p:ext>
    </p:extLst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186464"/>
      </p:ext>
    </p:extLst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45336263"/>
      </p:ext>
    </p:extLst>
  </p:cSld>
  <p:clrMapOvr>
    <a:masterClrMapping/>
  </p:clrMapOvr>
  <p:transition spd="slow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2988900"/>
      </p:ext>
    </p:extLst>
  </p:cSld>
  <p:clrMapOvr>
    <a:masterClrMapping/>
  </p:clrMapOvr>
  <p:transition spd="slow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51100968"/>
      </p:ext>
    </p:extLst>
  </p:cSld>
  <p:clrMapOvr>
    <a:masterClrMapping/>
  </p:clrMapOvr>
  <p:transition spd="slow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52737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56495-4C92-4B99-ACD9-F0AA4C7A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1A039-8E87-4CB1-88A7-C0DA8FDE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4A356-82B3-4168-8747-3A7AF77E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8034"/>
      </p:ext>
    </p:extLst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04077"/>
      </p:ext>
    </p:extLst>
  </p:cSld>
  <p:clrMapOvr>
    <a:masterClrMapping/>
  </p:clrMapOvr>
  <p:transition spd="slow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672203520"/>
      </p:ext>
    </p:extLst>
  </p:cSld>
  <p:clrMapOvr>
    <a:masterClrMapping/>
  </p:clrMapOvr>
  <p:transition spd="slow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498038295"/>
      </p:ext>
    </p:extLst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482516"/>
      </p:ext>
    </p:extLst>
  </p:cSld>
  <p:clrMapOvr>
    <a:masterClrMapping/>
  </p:clrMapOvr>
  <p:transition spd="slow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094980"/>
      </p:ext>
    </p:extLst>
  </p:cSld>
  <p:clrMapOvr>
    <a:masterClrMapping/>
  </p:clrMapOvr>
  <p:transition spd="slow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4125465"/>
      </p:ext>
    </p:extLst>
  </p:cSld>
  <p:clrMapOvr>
    <a:masterClrMapping/>
  </p:clrMapOvr>
  <p:transition spd="slow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352480"/>
      </p:ext>
    </p:extLst>
  </p:cSld>
  <p:clrMapOvr>
    <a:masterClrMapping/>
  </p:clrMapOvr>
  <p:transition spd="slow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525864"/>
      </p:ext>
    </p:extLst>
  </p:cSld>
  <p:clrMapOvr>
    <a:masterClrMapping/>
  </p:clrMapOvr>
  <p:transition spd="slow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16509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706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252040"/>
      </p:ext>
    </p:extLst>
  </p:cSld>
  <p:clrMapOvr>
    <a:masterClrMapping/>
  </p:clrMapOvr>
  <p:transition spd="slow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C393-0412-4CD8-A377-3CDD0D54F9C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257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24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414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9818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3607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A927-EBB3-4D30-A75A-1B241C01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422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CAD897-D46E-4AD2-BD9B-49DD3E640873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314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0661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9577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472850"/>
      </p:ext>
    </p:extLst>
  </p:cSld>
  <p:clrMapOvr>
    <a:masterClrMapping/>
  </p:clrMapOvr>
  <p:transition spd="slow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6"/>
            </a:gs>
            <a:gs pos="50000">
              <a:schemeClr val="accent5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23967" y="1677000"/>
            <a:ext cx="8144000" cy="3504000"/>
          </a:xfrm>
          <a:prstGeom prst="rect">
            <a:avLst/>
          </a:prstGeom>
          <a:effectLst>
            <a:outerShdw blurRad="85725" dist="19050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710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55434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53832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38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784" r:id="rId25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39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5" r:id="rId2"/>
    <p:sldLayoutId id="2147483706" r:id="rId3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12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6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 spd="slow"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23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5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9.gif"/><Relationship Id="rId5" Type="http://schemas.openxmlformats.org/officeDocument/2006/relationships/image" Target="../media/image25.gif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32.gif"/><Relationship Id="rId7" Type="http://schemas.openxmlformats.org/officeDocument/2006/relationships/image" Target="../media/image34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8.gif"/><Relationship Id="rId5" Type="http://schemas.openxmlformats.org/officeDocument/2006/relationships/image" Target="../media/image33.gif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40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5EA69-0AE1-46AA-920B-BB454382A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93" y="1886884"/>
            <a:ext cx="1333500" cy="1323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297D6-329A-4FF2-858F-182DBD6470D9}"/>
              </a:ext>
            </a:extLst>
          </p:cNvPr>
          <p:cNvSpPr txBox="1"/>
          <p:nvPr/>
        </p:nvSpPr>
        <p:spPr>
          <a:xfrm>
            <a:off x="6221152" y="3470274"/>
            <a:ext cx="456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ULTIMATE IT COURSE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21CC5-CA33-4C6B-8D7F-77876ED07483}"/>
              </a:ext>
            </a:extLst>
          </p:cNvPr>
          <p:cNvSpPr txBox="1"/>
          <p:nvPr/>
        </p:nvSpPr>
        <p:spPr>
          <a:xfrm>
            <a:off x="6890020" y="3262972"/>
            <a:ext cx="3056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Condensed" panose="020B0502040204020203" pitchFamily="34" charset="0"/>
                <a:cs typeface="Arial" panose="020B0604020202020204" pitchFamily="34" charset="0"/>
              </a:rPr>
              <a:t>BEGINNER TO EXPERT GUARANTEED</a:t>
            </a:r>
            <a:endParaRPr lang="en-US" sz="1050" dirty="0">
              <a:latin typeface="Bahnschrift Semi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F1D14-4898-47D0-A605-0FC05736D5E3}"/>
              </a:ext>
            </a:extLst>
          </p:cNvPr>
          <p:cNvSpPr txBox="1"/>
          <p:nvPr/>
        </p:nvSpPr>
        <p:spPr>
          <a:xfrm>
            <a:off x="5840154" y="3937885"/>
            <a:ext cx="516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Condensed" panose="020B0502040204020203" pitchFamily="34" charset="0"/>
                <a:cs typeface="Arial" panose="020B0604020202020204" pitchFamily="34" charset="0"/>
              </a:rPr>
              <a:t>ACCESS </a:t>
            </a:r>
            <a:r>
              <a:rPr lang="en-US" sz="1600" dirty="0" smtClean="0">
                <a:latin typeface="Bahnschrift SemiCondensed" panose="020B0502040204020203" pitchFamily="34" charset="0"/>
                <a:cs typeface="Arial" panose="020B0604020202020204" pitchFamily="34" charset="0"/>
              </a:rPr>
              <a:t>NETWORKING COURSE </a:t>
            </a:r>
            <a:r>
              <a:rPr lang="en-US" sz="1600" dirty="0">
                <a:latin typeface="Bahnschrift SemiCondensed" panose="020B0502040204020203" pitchFamily="34" charset="0"/>
                <a:cs typeface="Arial" panose="020B0604020202020204" pitchFamily="34" charset="0"/>
              </a:rPr>
              <a:t>PLAYLIST LINK IN DESCRIPTION</a:t>
            </a:r>
            <a:endParaRPr lang="en-US" sz="1050" dirty="0">
              <a:latin typeface="Bahnschrift Semi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97979-CCAD-41E5-8035-94AC7AC7C56C}"/>
              </a:ext>
            </a:extLst>
          </p:cNvPr>
          <p:cNvSpPr txBox="1"/>
          <p:nvPr/>
        </p:nvSpPr>
        <p:spPr>
          <a:xfrm>
            <a:off x="7039223" y="4159275"/>
            <a:ext cx="3178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SUBSCRIBE</a:t>
            </a:r>
            <a:r>
              <a:rPr lang="en-US" sz="3200" b="1" dirty="0" smtClean="0">
                <a:solidFill>
                  <a:srgbClr val="FFFF00"/>
                </a:solidFill>
              </a:rPr>
              <a:t>!!!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05347" y="3396558"/>
            <a:ext cx="20152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HARDWARE - 1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54481" y="3027226"/>
            <a:ext cx="1371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Video #2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98198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79"/>
          <p:cNvSpPr txBox="1">
            <a:spLocks/>
          </p:cNvSpPr>
          <p:nvPr/>
        </p:nvSpPr>
        <p:spPr>
          <a:xfrm>
            <a:off x="3652203" y="1474357"/>
            <a:ext cx="4452706" cy="686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16933" defTabSz="914400">
              <a:lnSpc>
                <a:spcPct val="100000"/>
              </a:lnSpc>
              <a:spcBef>
                <a:spcPts val="133"/>
              </a:spcBef>
            </a:pPr>
            <a:r>
              <a:rPr lang="en-US" sz="4267" b="1" kern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Super Computer </a:t>
            </a:r>
            <a:endParaRPr lang="en-US" sz="4267" b="1" kern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279" y="2261362"/>
            <a:ext cx="10099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cs typeface="Arial"/>
              </a:rPr>
              <a:t>Supercomputers </a:t>
            </a:r>
            <a:r>
              <a:rPr lang="en-US" spc="-7" dirty="0">
                <a:cs typeface="Arial"/>
              </a:rPr>
              <a:t>are the </a:t>
            </a:r>
            <a:r>
              <a:rPr lang="en-US" spc="7" dirty="0">
                <a:cs typeface="Arial"/>
              </a:rPr>
              <a:t>most </a:t>
            </a:r>
            <a:r>
              <a:rPr lang="en-US" spc="-7" dirty="0">
                <a:cs typeface="Arial"/>
              </a:rPr>
              <a:t>powerful  </a:t>
            </a:r>
            <a:r>
              <a:rPr lang="en-US" dirty="0">
                <a:cs typeface="Arial"/>
              </a:rPr>
              <a:t>computers </a:t>
            </a:r>
            <a:r>
              <a:rPr lang="en-US" spc="7" dirty="0">
                <a:cs typeface="Arial"/>
              </a:rPr>
              <a:t>made, </a:t>
            </a:r>
            <a:r>
              <a:rPr lang="en-US" dirty="0">
                <a:cs typeface="Arial"/>
              </a:rPr>
              <a:t>and </a:t>
            </a:r>
            <a:r>
              <a:rPr lang="en-US" spc="-7" dirty="0">
                <a:cs typeface="Arial"/>
              </a:rPr>
              <a:t>physically they are  </a:t>
            </a:r>
            <a:r>
              <a:rPr lang="en-US" spc="7" dirty="0">
                <a:cs typeface="Arial"/>
              </a:rPr>
              <a:t>some </a:t>
            </a:r>
            <a:r>
              <a:rPr lang="en-US" dirty="0">
                <a:cs typeface="Arial"/>
              </a:rPr>
              <a:t>of </a:t>
            </a:r>
            <a:r>
              <a:rPr lang="en-US" spc="-7" dirty="0">
                <a:cs typeface="Arial"/>
              </a:rPr>
              <a:t>the </a:t>
            </a:r>
            <a:r>
              <a:rPr lang="en-US" dirty="0">
                <a:cs typeface="Arial"/>
              </a:rPr>
              <a:t>largest. These systems </a:t>
            </a:r>
            <a:r>
              <a:rPr lang="en-US" spc="-7" dirty="0">
                <a:cs typeface="Arial"/>
              </a:rPr>
              <a:t>can  </a:t>
            </a:r>
            <a:r>
              <a:rPr lang="en-US" dirty="0">
                <a:cs typeface="Arial"/>
              </a:rPr>
              <a:t>process huge amounts of data, and </a:t>
            </a:r>
            <a:r>
              <a:rPr lang="en-US" spc="-7" dirty="0">
                <a:cs typeface="Arial"/>
              </a:rPr>
              <a:t>the  fastest </a:t>
            </a:r>
            <a:r>
              <a:rPr lang="en-US" dirty="0">
                <a:cs typeface="Arial"/>
              </a:rPr>
              <a:t>supercomputers can perform more  </a:t>
            </a:r>
            <a:r>
              <a:rPr lang="en-US" spc="-7" dirty="0">
                <a:cs typeface="Arial"/>
              </a:rPr>
              <a:t>than </a:t>
            </a:r>
            <a:r>
              <a:rPr lang="en-US" dirty="0">
                <a:cs typeface="Arial"/>
              </a:rPr>
              <a:t>one </a:t>
            </a:r>
            <a:r>
              <a:rPr lang="en-US" spc="-7" dirty="0">
                <a:cs typeface="Arial"/>
              </a:rPr>
              <a:t>trillion calculations </a:t>
            </a:r>
            <a:r>
              <a:rPr lang="en-US" dirty="0">
                <a:cs typeface="Arial"/>
              </a:rPr>
              <a:t>per</a:t>
            </a:r>
            <a:r>
              <a:rPr lang="en-US" spc="-7" dirty="0">
                <a:cs typeface="Arial"/>
              </a:rPr>
              <a:t> </a:t>
            </a:r>
            <a:r>
              <a:rPr lang="en-US" dirty="0">
                <a:cs typeface="Arial"/>
              </a:rPr>
              <a:t>second.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F007A-4F3B-4CAE-AC73-B52E42742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01" y="3169105"/>
            <a:ext cx="5435600" cy="26090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00400" y="1503262"/>
            <a:ext cx="787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5.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6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0006" y="399019"/>
            <a:ext cx="11054793" cy="225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" algn="ctr"/>
            <a:r>
              <a:rPr lang="en-US" sz="4267" b="1" spc="-7" dirty="0">
                <a:uFill>
                  <a:solidFill>
                    <a:srgbClr val="FFFFFF"/>
                  </a:solidFill>
                </a:uFill>
                <a:latin typeface="Bahnschrift Condensed" panose="020B0502040204020203" pitchFamily="34" charset="0"/>
                <a:cs typeface="Arial"/>
              </a:rPr>
              <a:t>Assembling a Computer </a:t>
            </a:r>
          </a:p>
          <a:p>
            <a:pPr marL="18626" algn="ctr"/>
            <a:endParaRPr lang="en-US" sz="2000" b="1" dirty="0">
              <a:latin typeface="Agency FB" panose="020B0503020202020204" pitchFamily="34" charset="0"/>
              <a:cs typeface="Arial"/>
            </a:endParaRPr>
          </a:p>
          <a:p>
            <a:pPr marL="475815" marR="303098" indent="-342045" algn="just"/>
            <a:r>
              <a:rPr lang="en-US" sz="2500" dirty="0">
                <a:latin typeface="Bahnschrift Condensed" panose="020B0502040204020203" pitchFamily="34" charset="0"/>
                <a:cs typeface="Arial"/>
              </a:rPr>
              <a:t>    We have two Option to assemble a PC. We also assemble a Computer System with same brand Peripherals and also different different brands Peripherals. And for Components we have many choice.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44590-096D-4A12-9847-A10C5136DB9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7" y="4233246"/>
            <a:ext cx="1313893" cy="1593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E5EAB9-3582-4543-8426-AD738DDB7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58" y="4399399"/>
            <a:ext cx="1612900" cy="155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852CCE-5171-456E-B0D4-61158FCD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58" y="4120768"/>
            <a:ext cx="2717225" cy="19445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B4682-A2C4-4B2D-8EBE-0708DCB76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85" y="4120768"/>
            <a:ext cx="3752215" cy="21113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383D52-BB1F-4FD9-861A-7B41F5352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50" y="4424054"/>
            <a:ext cx="1925467" cy="14794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F53005-1F9B-4965-B4D3-05867CD1C746}"/>
              </a:ext>
            </a:extLst>
          </p:cNvPr>
          <p:cNvSpPr txBox="1"/>
          <p:nvPr/>
        </p:nvSpPr>
        <p:spPr>
          <a:xfrm>
            <a:off x="1993900" y="2965250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COMPUTER</a:t>
            </a:r>
            <a:r>
              <a:rPr lang="en-US" sz="2800" b="1" dirty="0"/>
              <a:t>  =  </a:t>
            </a:r>
            <a:r>
              <a:rPr lang="en-US" sz="2800" b="1" dirty="0">
                <a:solidFill>
                  <a:srgbClr val="FF0000"/>
                </a:solidFill>
              </a:rPr>
              <a:t>PERIPHERALS</a:t>
            </a:r>
            <a:r>
              <a:rPr lang="en-US" sz="2800" b="1" dirty="0"/>
              <a:t>  +  </a:t>
            </a:r>
            <a:r>
              <a:rPr lang="en-US" sz="2800" b="1" dirty="0">
                <a:solidFill>
                  <a:srgbClr val="00B050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960104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8C4CA-689A-45AD-829E-40323E9B7042}"/>
              </a:ext>
            </a:extLst>
          </p:cNvPr>
          <p:cNvSpPr txBox="1"/>
          <p:nvPr/>
        </p:nvSpPr>
        <p:spPr>
          <a:xfrm>
            <a:off x="4203700" y="1503859"/>
            <a:ext cx="952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</a:rPr>
              <a:t>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E7627-ABEF-44A7-905A-3187EF32F943}"/>
              </a:ext>
            </a:extLst>
          </p:cNvPr>
          <p:cNvSpPr txBox="1"/>
          <p:nvPr/>
        </p:nvSpPr>
        <p:spPr>
          <a:xfrm>
            <a:off x="1600200" y="2740681"/>
            <a:ext cx="952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Components are those Hardware items which are Hard, Visible &amp; Touchable. The Hard Components of a computer system are placed under a Cabinet. The Components which are usually popular is like – Hard disk Drive, Microprocessor and RAM etc.</a:t>
            </a:r>
          </a:p>
        </p:txBody>
      </p:sp>
    </p:spTree>
    <p:extLst>
      <p:ext uri="{BB962C8B-B14F-4D97-AF65-F5344CB8AC3E}">
        <p14:creationId xmlns:p14="http://schemas.microsoft.com/office/powerpoint/2010/main" val="3900574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5649739" y="5917507"/>
            <a:ext cx="1105407" cy="999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6" name="object 218"/>
          <p:cNvSpPr txBox="1"/>
          <p:nvPr/>
        </p:nvSpPr>
        <p:spPr>
          <a:xfrm>
            <a:off x="646010" y="1509779"/>
            <a:ext cx="5688753" cy="3836542"/>
          </a:xfrm>
          <a:prstGeom prst="rect">
            <a:avLst/>
          </a:prstGeom>
        </p:spPr>
        <p:txBody>
          <a:bodyPr vert="horz" wrap="square" lIns="0" tIns="179493" rIns="0" bIns="0" rtlCol="0">
            <a:spAutoFit/>
          </a:bodyPr>
          <a:lstStyle/>
          <a:p>
            <a:pPr marL="465655" indent="-449569">
              <a:spcBef>
                <a:spcPts val="1287"/>
              </a:spcBef>
              <a:buChar char="•"/>
              <a:tabLst>
                <a:tab pos="466502" algn="l"/>
              </a:tabLst>
            </a:pPr>
            <a:r>
              <a:rPr lang="en-US" sz="2667" dirty="0">
                <a:latin typeface="Bahnschrift SemiBold" panose="020B0502040204020203" pitchFamily="34" charset="0"/>
                <a:cs typeface="Arial Black"/>
              </a:rPr>
              <a:t>Microprocessor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693"/>
              </a:spcBef>
              <a:buChar char="•"/>
              <a:tabLst>
                <a:tab pos="466502" algn="l"/>
              </a:tabLst>
            </a:pPr>
            <a:r>
              <a:rPr lang="en-US" sz="2667" spc="-20" dirty="0">
                <a:latin typeface="Bahnschrift SemiBold" panose="020B0502040204020203" pitchFamily="34" charset="0"/>
                <a:cs typeface="Arial Black"/>
              </a:rPr>
              <a:t>Hard Disk Drive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280"/>
              </a:spcBef>
              <a:buChar char="•"/>
              <a:tabLst>
                <a:tab pos="466502" algn="l"/>
              </a:tabLst>
            </a:pPr>
            <a:r>
              <a:rPr lang="en-US" sz="2667" spc="13" dirty="0">
                <a:latin typeface="Bahnschrift SemiBold" panose="020B0502040204020203" pitchFamily="34" charset="0"/>
                <a:cs typeface="Arial Black"/>
              </a:rPr>
              <a:t>Random Access Memory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067"/>
              </a:spcBef>
              <a:buChar char="•"/>
              <a:tabLst>
                <a:tab pos="466502" algn="l"/>
              </a:tabLst>
            </a:pPr>
            <a:r>
              <a:rPr lang="en-US" sz="2667" spc="-7" dirty="0">
                <a:latin typeface="Bahnschrift SemiBold" panose="020B0502040204020203" pitchFamily="34" charset="0"/>
                <a:cs typeface="Arial Black"/>
              </a:rPr>
              <a:t>Power Supply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700"/>
              </a:spcBef>
              <a:buChar char="•"/>
              <a:tabLst>
                <a:tab pos="466502" algn="l"/>
              </a:tabLst>
            </a:pPr>
            <a:r>
              <a:rPr lang="en-US" sz="2667" spc="-73" dirty="0">
                <a:latin typeface="Bahnschrift SemiBold" panose="020B0502040204020203" pitchFamily="34" charset="0"/>
                <a:cs typeface="Arial Black"/>
              </a:rPr>
              <a:t>Motherboard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78355" indent="-450415">
              <a:spcBef>
                <a:spcPts val="1333"/>
              </a:spcBef>
              <a:buChar char="•"/>
              <a:tabLst>
                <a:tab pos="479201" algn="l"/>
              </a:tabLst>
            </a:pPr>
            <a:r>
              <a:rPr lang="en-US" sz="2667" spc="-27" dirty="0">
                <a:latin typeface="Bahnschrift SemiBold" panose="020B0502040204020203" pitchFamily="34" charset="0"/>
                <a:cs typeface="Arial Black"/>
              </a:rPr>
              <a:t>DVD Writer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013"/>
              </a:spcBef>
              <a:buChar char="•"/>
              <a:tabLst>
                <a:tab pos="466502" algn="l"/>
              </a:tabLst>
            </a:pPr>
            <a:r>
              <a:rPr lang="en-US" sz="2667" spc="7" dirty="0">
                <a:latin typeface="Bahnschrift SemiBold" panose="020B0502040204020203" pitchFamily="34" charset="0"/>
                <a:cs typeface="Arial Black"/>
              </a:rPr>
              <a:t>Graphics Card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272D8-0E5E-4AE2-B9CB-655705D2189E}"/>
              </a:ext>
            </a:extLst>
          </p:cNvPr>
          <p:cNvSpPr txBox="1"/>
          <p:nvPr/>
        </p:nvSpPr>
        <p:spPr>
          <a:xfrm>
            <a:off x="953064" y="820336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7C9B3-8B2D-4308-805D-6186409E3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64" y="1016262"/>
            <a:ext cx="3668906" cy="4449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9C717-71E5-4A4E-9058-DD0A97E23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50" y="715667"/>
            <a:ext cx="2219354" cy="1588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19E0C-1BE7-4A22-818D-AF48AB86F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63" y="2277994"/>
            <a:ext cx="1589883" cy="1531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C35DA-0B74-4B65-88E6-CE990D3DA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42" y="4070006"/>
            <a:ext cx="1589884" cy="15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47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8C4CA-689A-45AD-829E-40323E9B7042}"/>
              </a:ext>
            </a:extLst>
          </p:cNvPr>
          <p:cNvSpPr txBox="1"/>
          <p:nvPr/>
        </p:nvSpPr>
        <p:spPr>
          <a:xfrm>
            <a:off x="4203700" y="1503859"/>
            <a:ext cx="952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</a:rPr>
              <a:t>PERIPHERALS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C022A-15B6-467F-8CB5-54C084DE1009}"/>
              </a:ext>
            </a:extLst>
          </p:cNvPr>
          <p:cNvSpPr txBox="1"/>
          <p:nvPr/>
        </p:nvSpPr>
        <p:spPr>
          <a:xfrm>
            <a:off x="1638300" y="2748459"/>
            <a:ext cx="952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Peripherals are those Hardware items which are Hard, Visible &amp; Touchable. The Hard Components of a computer system which are used by User. The Peripherals which are usually popular is like – Mouse, Keyboard &amp; Monitor etc.</a:t>
            </a:r>
          </a:p>
        </p:txBody>
      </p:sp>
    </p:spTree>
    <p:extLst>
      <p:ext uri="{BB962C8B-B14F-4D97-AF65-F5344CB8AC3E}">
        <p14:creationId xmlns:p14="http://schemas.microsoft.com/office/powerpoint/2010/main" val="1907729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5033" y="889001"/>
            <a:ext cx="11277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" algn="ctr"/>
            <a:r>
              <a:rPr lang="en-US" sz="4000" b="1" spc="-7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Types of Peripherals Devices</a:t>
            </a:r>
            <a:endParaRPr lang="en-US" sz="4000" b="1" dirty="0">
              <a:solidFill>
                <a:srgbClr val="FFFF00"/>
              </a:solidFill>
              <a:latin typeface="Arial"/>
              <a:cs typeface="Arial"/>
            </a:endParaRPr>
          </a:p>
          <a:p>
            <a:pPr marL="475815" marR="303098" indent="-342045" algn="just"/>
            <a:r>
              <a:rPr lang="en-US" sz="2000" dirty="0">
                <a:solidFill>
                  <a:srgbClr val="00B0F0"/>
                </a:solidFill>
                <a:latin typeface="Arial"/>
                <a:cs typeface="Arial"/>
              </a:rPr>
              <a:t>   </a:t>
            </a:r>
          </a:p>
          <a:p>
            <a:pPr marL="475815" marR="303098" indent="-342045" algn="just"/>
            <a:r>
              <a:rPr lang="en-US" sz="200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Arial"/>
                <a:cs typeface="Arial"/>
              </a:rPr>
              <a:t>1. Input Devices </a:t>
            </a:r>
            <a:r>
              <a:rPr lang="en-US" sz="2000" dirty="0">
                <a:latin typeface="Arial"/>
                <a:cs typeface="Arial"/>
              </a:rPr>
              <a:t>:- Those Devices Which are used to give input in computer system are known as Input Devices </a:t>
            </a:r>
          </a:p>
          <a:p>
            <a:pPr marL="475815" marR="303098" indent="-342045" algn="just"/>
            <a:endParaRPr lang="en-US" sz="2000" b="1" dirty="0">
              <a:solidFill>
                <a:srgbClr val="00B0F0"/>
              </a:solidFill>
              <a:latin typeface="Arial"/>
              <a:cs typeface="Arial"/>
            </a:endParaRPr>
          </a:p>
          <a:p>
            <a:pPr marL="475815" marR="303098" indent="-342045" algn="just"/>
            <a:r>
              <a:rPr lang="en-US" sz="2000" b="1" dirty="0">
                <a:solidFill>
                  <a:srgbClr val="00B0F0"/>
                </a:solidFill>
                <a:latin typeface="Arial"/>
                <a:cs typeface="Arial"/>
              </a:rPr>
              <a:t> 2. Output Devices </a:t>
            </a:r>
            <a:r>
              <a:rPr lang="en-US" sz="2000" dirty="0">
                <a:latin typeface="Arial"/>
                <a:cs typeface="Arial"/>
              </a:rPr>
              <a:t>:- Those Devices Which are used to take Output as result of our Input in our Computer System are known as Output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5AC29-9A72-488D-A045-C4308B471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31" y="3920606"/>
            <a:ext cx="4248748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CB627-2DD1-4E69-96C2-E321D61A51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12" y="4178300"/>
            <a:ext cx="2165350" cy="17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43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ject 218"/>
          <p:cNvSpPr txBox="1"/>
          <p:nvPr/>
        </p:nvSpPr>
        <p:spPr>
          <a:xfrm>
            <a:off x="689518" y="1073700"/>
            <a:ext cx="5688753" cy="4413687"/>
          </a:xfrm>
          <a:prstGeom prst="rect">
            <a:avLst/>
          </a:prstGeom>
        </p:spPr>
        <p:txBody>
          <a:bodyPr vert="horz" wrap="square" lIns="0" tIns="179493" rIns="0" bIns="0" rtlCol="0">
            <a:spAutoFit/>
          </a:bodyPr>
          <a:lstStyle/>
          <a:p>
            <a:pPr marL="465655" indent="-449569">
              <a:spcBef>
                <a:spcPts val="1413"/>
              </a:spcBef>
              <a:buChar char="•"/>
              <a:tabLst>
                <a:tab pos="466502" algn="l"/>
              </a:tabLst>
            </a:pPr>
            <a:r>
              <a:rPr sz="2667" spc="-7" dirty="0">
                <a:latin typeface="Bahnschrift SemiBold" panose="020B0502040204020203" pitchFamily="34" charset="0"/>
                <a:cs typeface="Arial Black"/>
              </a:rPr>
              <a:t>Keyboard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287"/>
              </a:spcBef>
              <a:buChar char="•"/>
              <a:tabLst>
                <a:tab pos="466502" algn="l"/>
              </a:tabLst>
            </a:pPr>
            <a:r>
              <a:rPr sz="2667" dirty="0">
                <a:latin typeface="Bahnschrift SemiBold" panose="020B0502040204020203" pitchFamily="34" charset="0"/>
                <a:cs typeface="Arial Black"/>
              </a:rPr>
              <a:t>Mouse</a:t>
            </a:r>
          </a:p>
          <a:p>
            <a:pPr marL="465655" indent="-449569">
              <a:spcBef>
                <a:spcPts val="693"/>
              </a:spcBef>
              <a:buChar char="•"/>
              <a:tabLst>
                <a:tab pos="466502" algn="l"/>
              </a:tabLst>
            </a:pPr>
            <a:r>
              <a:rPr sz="2667" spc="-20" dirty="0">
                <a:latin typeface="Bahnschrift SemiBold" panose="020B0502040204020203" pitchFamily="34" charset="0"/>
                <a:cs typeface="Arial Black"/>
              </a:rPr>
              <a:t>Trackball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280"/>
              </a:spcBef>
              <a:buChar char="•"/>
              <a:tabLst>
                <a:tab pos="466502" algn="l"/>
              </a:tabLst>
            </a:pPr>
            <a:r>
              <a:rPr sz="2667" spc="13" dirty="0">
                <a:latin typeface="Bahnschrift SemiBold" panose="020B0502040204020203" pitchFamily="34" charset="0"/>
                <a:cs typeface="Arial Black"/>
              </a:rPr>
              <a:t>Graphics</a:t>
            </a:r>
            <a:r>
              <a:rPr sz="2667" spc="-73" dirty="0">
                <a:latin typeface="Bahnschrift SemiBold" panose="020B0502040204020203" pitchFamily="34" charset="0"/>
                <a:cs typeface="Arial Black"/>
              </a:rPr>
              <a:t> </a:t>
            </a:r>
            <a:r>
              <a:rPr sz="2667" spc="7" dirty="0">
                <a:latin typeface="Bahnschrift SemiBold" panose="020B0502040204020203" pitchFamily="34" charset="0"/>
                <a:cs typeface="Arial Black"/>
              </a:rPr>
              <a:t>tablet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067"/>
              </a:spcBef>
              <a:buChar char="•"/>
              <a:tabLst>
                <a:tab pos="466502" algn="l"/>
              </a:tabLst>
            </a:pPr>
            <a:r>
              <a:rPr sz="2667" spc="-7" dirty="0">
                <a:latin typeface="Bahnschrift SemiBold" panose="020B0502040204020203" pitchFamily="34" charset="0"/>
                <a:cs typeface="Arial Black"/>
              </a:rPr>
              <a:t>Game</a:t>
            </a:r>
            <a:r>
              <a:rPr sz="2667" spc="-67" dirty="0">
                <a:latin typeface="Bahnschrift SemiBold" panose="020B0502040204020203" pitchFamily="34" charset="0"/>
                <a:cs typeface="Arial Black"/>
              </a:rPr>
              <a:t> </a:t>
            </a:r>
            <a:r>
              <a:rPr sz="2667" spc="13" dirty="0">
                <a:latin typeface="Bahnschrift SemiBold" panose="020B0502040204020203" pitchFamily="34" charset="0"/>
                <a:cs typeface="Arial Black"/>
              </a:rPr>
              <a:t>Controllers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700"/>
              </a:spcBef>
              <a:buChar char="•"/>
              <a:tabLst>
                <a:tab pos="466502" algn="l"/>
              </a:tabLst>
            </a:pPr>
            <a:r>
              <a:rPr sz="2667" spc="-73" dirty="0">
                <a:latin typeface="Bahnschrift SemiBold" panose="020B0502040204020203" pitchFamily="34" charset="0"/>
                <a:cs typeface="Arial Black"/>
              </a:rPr>
              <a:t>Touch</a:t>
            </a:r>
            <a:r>
              <a:rPr sz="2667" spc="-27" dirty="0">
                <a:latin typeface="Bahnschrift SemiBold" panose="020B0502040204020203" pitchFamily="34" charset="0"/>
                <a:cs typeface="Arial Black"/>
              </a:rPr>
              <a:t> </a:t>
            </a:r>
            <a:r>
              <a:rPr sz="2667" spc="13" dirty="0">
                <a:latin typeface="Bahnschrift SemiBold" panose="020B0502040204020203" pitchFamily="34" charset="0"/>
                <a:cs typeface="Arial Black"/>
              </a:rPr>
              <a:t>screen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78355" indent="-450415">
              <a:spcBef>
                <a:spcPts val="1333"/>
              </a:spcBef>
              <a:buChar char="•"/>
              <a:tabLst>
                <a:tab pos="479201" algn="l"/>
              </a:tabLst>
            </a:pPr>
            <a:r>
              <a:rPr sz="2667" spc="-27" dirty="0">
                <a:latin typeface="Bahnschrift SemiBold" panose="020B0502040204020203" pitchFamily="34" charset="0"/>
                <a:cs typeface="Arial Black"/>
              </a:rPr>
              <a:t>Webcam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013"/>
              </a:spcBef>
              <a:buChar char="•"/>
              <a:tabLst>
                <a:tab pos="466502" algn="l"/>
              </a:tabLst>
            </a:pPr>
            <a:r>
              <a:rPr sz="2667" spc="7" dirty="0">
                <a:latin typeface="Bahnschrift SemiBold" panose="020B0502040204020203" pitchFamily="34" charset="0"/>
                <a:cs typeface="Arial Black"/>
              </a:rPr>
              <a:t>Microphone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272D8-0E5E-4AE2-B9CB-655705D2189E}"/>
              </a:ext>
            </a:extLst>
          </p:cNvPr>
          <p:cNvSpPr txBox="1"/>
          <p:nvPr/>
        </p:nvSpPr>
        <p:spPr>
          <a:xfrm>
            <a:off x="622300" y="559725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INPUT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903C6-01F7-428B-B382-75A2704D1A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92" y="1142822"/>
            <a:ext cx="1679758" cy="2239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73889-D283-4B9D-8EC7-F21D291F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86" y="1538637"/>
            <a:ext cx="3198984" cy="1798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73CCD7-B647-4BD6-9E57-E1CB4AF02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011" y="985030"/>
            <a:ext cx="2453659" cy="2453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D3EFC-C7E3-44A7-8D0E-5AEE784511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59" y="3464089"/>
            <a:ext cx="1806188" cy="1806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B7E794-E25A-4ED4-8289-CD475F798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40" y="3582387"/>
            <a:ext cx="1905000" cy="190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F8BB31-6556-4A86-BE97-6386923F479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90" y="3742542"/>
            <a:ext cx="2901008" cy="1676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B516F4-3124-49A2-930A-682FB8E5481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49" y="3732799"/>
            <a:ext cx="1574539" cy="15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4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18"/>
          <p:cNvSpPr txBox="1"/>
          <p:nvPr/>
        </p:nvSpPr>
        <p:spPr>
          <a:xfrm>
            <a:off x="689821" y="1059092"/>
            <a:ext cx="5688753" cy="4413687"/>
          </a:xfrm>
          <a:prstGeom prst="rect">
            <a:avLst/>
          </a:prstGeom>
        </p:spPr>
        <p:txBody>
          <a:bodyPr vert="horz" wrap="square" lIns="0" tIns="179493" rIns="0" bIns="0" rtlCol="0">
            <a:spAutoFit/>
          </a:bodyPr>
          <a:lstStyle/>
          <a:p>
            <a:pPr marL="465655" indent="-449569">
              <a:spcBef>
                <a:spcPts val="1413"/>
              </a:spcBef>
              <a:buChar char="•"/>
              <a:tabLst>
                <a:tab pos="466502" algn="l"/>
              </a:tabLst>
            </a:pPr>
            <a:r>
              <a:rPr lang="en-US" sz="2667" spc="-7" dirty="0">
                <a:latin typeface="Bahnschrift SemiBold" panose="020B0502040204020203" pitchFamily="34" charset="0"/>
                <a:cs typeface="Arial Black"/>
              </a:rPr>
              <a:t>Monitor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287"/>
              </a:spcBef>
              <a:buChar char="•"/>
              <a:tabLst>
                <a:tab pos="466502" algn="l"/>
              </a:tabLst>
            </a:pPr>
            <a:r>
              <a:rPr lang="en-US" sz="2667" dirty="0">
                <a:latin typeface="Bahnschrift SemiBold" panose="020B0502040204020203" pitchFamily="34" charset="0"/>
                <a:cs typeface="Arial Black"/>
              </a:rPr>
              <a:t>Printer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693"/>
              </a:spcBef>
              <a:buChar char="•"/>
              <a:tabLst>
                <a:tab pos="466502" algn="l"/>
              </a:tabLst>
            </a:pPr>
            <a:r>
              <a:rPr lang="en-US" sz="2667" spc="-20" dirty="0">
                <a:latin typeface="Bahnschrift SemiBold" panose="020B0502040204020203" pitchFamily="34" charset="0"/>
                <a:cs typeface="Arial Black"/>
              </a:rPr>
              <a:t>Audio Speaker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280"/>
              </a:spcBef>
              <a:buChar char="•"/>
              <a:tabLst>
                <a:tab pos="466502" algn="l"/>
              </a:tabLst>
            </a:pPr>
            <a:r>
              <a:rPr lang="en-US" sz="2667" spc="13" dirty="0">
                <a:latin typeface="Bahnschrift SemiBold" panose="020B0502040204020203" pitchFamily="34" charset="0"/>
                <a:cs typeface="Arial Black"/>
              </a:rPr>
              <a:t>Headphones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067"/>
              </a:spcBef>
              <a:buChar char="•"/>
              <a:tabLst>
                <a:tab pos="466502" algn="l"/>
              </a:tabLst>
            </a:pPr>
            <a:r>
              <a:rPr lang="en-US" sz="2667" spc="-7" dirty="0">
                <a:latin typeface="Bahnschrift SemiBold" panose="020B0502040204020203" pitchFamily="34" charset="0"/>
                <a:cs typeface="Arial Black"/>
              </a:rPr>
              <a:t>Projector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700"/>
              </a:spcBef>
              <a:buChar char="•"/>
              <a:tabLst>
                <a:tab pos="466502" algn="l"/>
              </a:tabLst>
            </a:pPr>
            <a:r>
              <a:rPr lang="en-US" sz="2667" spc="-73" dirty="0">
                <a:latin typeface="Bahnschrift SemiBold" panose="020B0502040204020203" pitchFamily="34" charset="0"/>
                <a:cs typeface="Arial Black"/>
              </a:rPr>
              <a:t>GPS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78355" indent="-450415">
              <a:spcBef>
                <a:spcPts val="1333"/>
              </a:spcBef>
              <a:buChar char="•"/>
              <a:tabLst>
                <a:tab pos="479201" algn="l"/>
              </a:tabLst>
            </a:pPr>
            <a:r>
              <a:rPr lang="en-US" sz="2667" spc="-27" dirty="0">
                <a:latin typeface="Bahnschrift SemiBold" panose="020B0502040204020203" pitchFamily="34" charset="0"/>
                <a:cs typeface="Arial Black"/>
              </a:rPr>
              <a:t>Sound Card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  <a:p>
            <a:pPr marL="465655" indent="-449569">
              <a:spcBef>
                <a:spcPts val="1013"/>
              </a:spcBef>
              <a:buChar char="•"/>
              <a:tabLst>
                <a:tab pos="466502" algn="l"/>
              </a:tabLst>
            </a:pPr>
            <a:r>
              <a:rPr lang="en-US" sz="2667" spc="7" dirty="0">
                <a:latin typeface="Bahnschrift SemiBold" panose="020B0502040204020203" pitchFamily="34" charset="0"/>
                <a:cs typeface="Arial Black"/>
              </a:rPr>
              <a:t>Video Card</a:t>
            </a:r>
            <a:endParaRPr sz="2667" dirty="0">
              <a:latin typeface="Bahnschrift SemiBold" panose="020B0502040204020203" pitchFamily="34" charset="0"/>
              <a:cs typeface="Arial 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A0176-7DE7-4EB8-8859-189DE73F6779}"/>
              </a:ext>
            </a:extLst>
          </p:cNvPr>
          <p:cNvSpPr txBox="1"/>
          <p:nvPr/>
        </p:nvSpPr>
        <p:spPr>
          <a:xfrm>
            <a:off x="651416" y="420507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OUTPUT DEVICES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66CD3-7C12-4BE7-8BF1-97D4572B8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82" y="1117281"/>
            <a:ext cx="2349136" cy="19509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B853FA-3863-4407-9DF6-C9D1C52F6B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734" y="1320379"/>
            <a:ext cx="1949071" cy="1533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28BF69-18E6-40CE-ACF0-98F094850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344" y="3496419"/>
            <a:ext cx="1497333" cy="15332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538E64-8694-48F6-96BD-30700AA8A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23" y="3485112"/>
            <a:ext cx="2943877" cy="15332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D5862F-6DC2-46B2-9538-728746FEF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99" y="1124650"/>
            <a:ext cx="2352480" cy="23524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C4E7C0-51C6-4E54-B84C-D9C8EC366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81" y="2929575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97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38" y="748145"/>
            <a:ext cx="9144000" cy="376065"/>
          </a:xfrm>
        </p:spPr>
        <p:txBody>
          <a:bodyPr/>
          <a:lstStyle/>
          <a:p>
            <a:r>
              <a:rPr lang="en-US" sz="3200" b="1" dirty="0" smtClean="0"/>
              <a:t>Questions:-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014" y="1831427"/>
            <a:ext cx="11330248" cy="2399752"/>
          </a:xfrm>
        </p:spPr>
        <p:txBody>
          <a:bodyPr/>
          <a:lstStyle/>
          <a:p>
            <a:pPr algn="l"/>
            <a:r>
              <a:rPr lang="en-US" dirty="0" smtClean="0"/>
              <a:t>1. RAM is a ___________ ? (Peripheral/Component)</a:t>
            </a:r>
          </a:p>
          <a:p>
            <a:pPr algn="l"/>
            <a:r>
              <a:rPr lang="en-US" dirty="0" smtClean="0"/>
              <a:t>2. TV Remote is an _____________ Device ? (Input/Output)</a:t>
            </a:r>
          </a:p>
          <a:p>
            <a:pPr algn="l"/>
            <a:r>
              <a:rPr lang="en-US" dirty="0" smtClean="0"/>
              <a:t>3. Apple iphone is a type of ___________ Computer ? (Mini/Micro/Workstation)</a:t>
            </a:r>
          </a:p>
          <a:p>
            <a:pPr algn="l"/>
            <a:r>
              <a:rPr lang="en-US" dirty="0" smtClean="0"/>
              <a:t>4. Which Computer is used high calculation ? (Workstation/Super)</a:t>
            </a:r>
          </a:p>
          <a:p>
            <a:pPr algn="l"/>
            <a:r>
              <a:rPr lang="en-US" dirty="0" smtClean="0"/>
              <a:t>5. Does Laptop really need DVD Writer to Run ? (Yes/No)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5413" y="4765563"/>
            <a:ext cx="6861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Solve all question and comment down answers...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1291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77718" y="2304995"/>
            <a:ext cx="2303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cs typeface="Arial"/>
              </a:rPr>
              <a:t>Hardware?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044505" y="2994951"/>
            <a:ext cx="67017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7" dirty="0" smtClean="0">
                <a:latin typeface="MS PGothic" panose="020B0600070205080204" pitchFamily="34" charset="-128"/>
                <a:ea typeface="MS PGothic" panose="020B0600070205080204" pitchFamily="34" charset="-128"/>
                <a:cs typeface="Arial"/>
              </a:rPr>
              <a:t>When Internal and External Components &amp; Peripherals gets combined together then they assemble a computer. And these components and peripherals are known as computer Hardware. </a:t>
            </a:r>
          </a:p>
        </p:txBody>
      </p:sp>
    </p:spTree>
    <p:extLst>
      <p:ext uri="{BB962C8B-B14F-4D97-AF65-F5344CB8AC3E}">
        <p14:creationId xmlns:p14="http://schemas.microsoft.com/office/powerpoint/2010/main" val="16710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 Desktop Computer Free PNG HQ HQ PNG Image ...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36" y="744955"/>
            <a:ext cx="6119980" cy="5107205"/>
          </a:xfrm>
          <a:prstGeom prst="rect">
            <a:avLst/>
          </a:prstGeom>
        </p:spPr>
      </p:pic>
      <p:pic>
        <p:nvPicPr>
          <p:cNvPr id="5" name="Picture 4" descr="audio - Why do I hear static when I adjust the pcm volume ...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3000" r="90000">
                        <a14:foregroundMark x1="30000" y1="75333" x2="29667" y2="44667"/>
                        <a14:foregroundMark x1="25333" y1="70333" x2="24000" y2="64333"/>
                        <a14:foregroundMark x1="23333" y1="60333" x2="23667" y2="65333"/>
                        <a14:foregroundMark x1="57000" y1="67000" x2="61000" y2="62333"/>
                        <a14:foregroundMark x1="55333" y1="75667" x2="56333" y2="70667"/>
                        <a14:foregroundMark x1="78667" y1="57000" x2="79667" y2="49333"/>
                        <a14:foregroundMark x1="79000" y1="41333" x2="80000" y2="35667"/>
                        <a14:foregroundMark x1="53000" y1="76333" x2="53000" y2="7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522" y="2996392"/>
            <a:ext cx="2124249" cy="21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515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735263" y="1270439"/>
            <a:ext cx="9456737" cy="1524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Sitka Subheading" panose="02000505000000020004" pitchFamily="2" charset="0"/>
              </a:rPr>
              <a:t>What is </a:t>
            </a:r>
            <a:r>
              <a:rPr lang="en-US" sz="4000" b="1" dirty="0" smtClean="0">
                <a:solidFill>
                  <a:srgbClr val="FFFF00"/>
                </a:solidFill>
                <a:latin typeface="Sitka Subheading" panose="02000505000000020004" pitchFamily="2" charset="0"/>
              </a:rPr>
              <a:t>Computer</a:t>
            </a:r>
            <a:r>
              <a:rPr lang="en-US" sz="4000" b="1" dirty="0">
                <a:solidFill>
                  <a:srgbClr val="FFFF00"/>
                </a:solidFill>
                <a:latin typeface="Sitka Subheading" panose="02000505000000020004" pitchFamily="2" charset="0"/>
              </a:rPr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4AE5C-25D0-4660-B7FD-46E4BFF7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39" y="494033"/>
            <a:ext cx="3076812" cy="30768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E47E13-CC4B-415A-9967-F381CB1B54A3}"/>
              </a:ext>
            </a:extLst>
          </p:cNvPr>
          <p:cNvSpPr txBox="1">
            <a:spLocks/>
          </p:cNvSpPr>
          <p:nvPr/>
        </p:nvSpPr>
        <p:spPr>
          <a:xfrm>
            <a:off x="2842262" y="3009740"/>
            <a:ext cx="8853746" cy="3579849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4393" algn="ctr">
              <a:lnSpc>
                <a:spcPct val="100000"/>
              </a:lnSpc>
              <a:spcBef>
                <a:spcPts val="133"/>
              </a:spcBef>
            </a:pPr>
            <a:r>
              <a:rPr lang="en-US" sz="2800" b="1" dirty="0">
                <a:latin typeface="Arial"/>
                <a:cs typeface="Arial"/>
              </a:rPr>
              <a:t>THE COMPUTER</a:t>
            </a:r>
            <a:r>
              <a:rPr lang="en-US" sz="2800" b="1" spc="-27" dirty="0">
                <a:latin typeface="Arial"/>
                <a:cs typeface="Arial"/>
              </a:rPr>
              <a:t> </a:t>
            </a:r>
            <a:r>
              <a:rPr lang="en-US" sz="2800" b="1" spc="-7" dirty="0">
                <a:latin typeface="Arial"/>
                <a:cs typeface="Arial"/>
              </a:rPr>
              <a:t>DEFINED</a:t>
            </a:r>
            <a:endParaRPr lang="en-US" sz="2800" b="1" dirty="0">
              <a:latin typeface="Arial"/>
              <a:cs typeface="Arial"/>
            </a:endParaRPr>
          </a:p>
          <a:p>
            <a:pPr marL="77890" marR="19472" indent="856805">
              <a:lnSpc>
                <a:spcPct val="79900"/>
              </a:lnSpc>
            </a:pPr>
            <a:r>
              <a:rPr lang="en-US" spc="-7" dirty="0" smtClean="0">
                <a:latin typeface="MS PGothic" panose="020B0600070205080204" pitchFamily="34" charset="-128"/>
                <a:ea typeface="MS PGothic" panose="020B0600070205080204" pitchFamily="34" charset="-128"/>
                <a:cs typeface="Arial"/>
              </a:rPr>
              <a:t>Computer is a dumb machine which works only when it get instructions. The algorithm of working is based on binaries calculations which is 0 &amp; 1. computer is used for doing work faster, easier, highly capacitive &amp; accurately. </a:t>
            </a: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214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79"/>
          <p:cNvSpPr txBox="1">
            <a:spLocks/>
          </p:cNvSpPr>
          <p:nvPr/>
        </p:nvSpPr>
        <p:spPr>
          <a:xfrm>
            <a:off x="2066251" y="603448"/>
            <a:ext cx="9566487" cy="10019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en-US" sz="6400" b="1" spc="-7" dirty="0">
                <a:latin typeface="a Attack Graffiti" panose="02000503000000000000" pitchFamily="2" charset="0"/>
              </a:rPr>
              <a:t>TYPES OF</a:t>
            </a:r>
            <a:r>
              <a:rPr lang="en-US" sz="6400" b="1" spc="-100" dirty="0">
                <a:latin typeface="a Attack Graffiti" panose="02000503000000000000" pitchFamily="2" charset="0"/>
              </a:rPr>
              <a:t> </a:t>
            </a:r>
            <a:r>
              <a:rPr lang="en-US" sz="6400" b="1" spc="-13" dirty="0">
                <a:latin typeface="a Attack Graffiti" panose="02000503000000000000" pitchFamily="2" charset="0"/>
              </a:rPr>
              <a:t>COMPUTER</a:t>
            </a:r>
          </a:p>
        </p:txBody>
      </p:sp>
      <p:sp>
        <p:nvSpPr>
          <p:cNvPr id="5" name="object 281"/>
          <p:cNvSpPr txBox="1"/>
          <p:nvPr/>
        </p:nvSpPr>
        <p:spPr>
          <a:xfrm>
            <a:off x="1183871" y="2686397"/>
            <a:ext cx="9265920" cy="229550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6933">
              <a:spcBef>
                <a:spcPts val="1200"/>
              </a:spcBef>
              <a:buClr>
                <a:srgbClr val="E2E2FF"/>
              </a:buClr>
              <a:tabLst>
                <a:tab pos="828866" algn="l"/>
                <a:tab pos="829713" algn="l"/>
              </a:tabLst>
            </a:pPr>
            <a:r>
              <a:rPr 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1. MINICOMPUTER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</a:endParaRPr>
          </a:p>
          <a:p>
            <a:pPr marL="16933">
              <a:spcBef>
                <a:spcPts val="1200"/>
              </a:spcBef>
              <a:buClr>
                <a:srgbClr val="E2E2FF"/>
              </a:buClr>
              <a:tabLst>
                <a:tab pos="828866" algn="l"/>
                <a:tab pos="829713" algn="l"/>
              </a:tabLst>
            </a:pPr>
            <a:r>
              <a:rPr 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2. PC/TABLET/SMARTPHONE/LAPTOP (Micro)</a:t>
            </a:r>
          </a:p>
          <a:p>
            <a:pPr marL="16933">
              <a:spcBef>
                <a:spcPts val="1200"/>
              </a:spcBef>
              <a:buClr>
                <a:srgbClr val="E2E2FF"/>
              </a:buClr>
              <a:tabLst>
                <a:tab pos="828866" algn="l"/>
                <a:tab pos="829713" algn="l"/>
              </a:tabLst>
            </a:pPr>
            <a:r>
              <a:rPr 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3</a:t>
            </a:r>
            <a:r>
              <a:rPr 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. WORKSTATION</a:t>
            </a:r>
          </a:p>
          <a:p>
            <a:pPr marL="16933">
              <a:spcBef>
                <a:spcPts val="1200"/>
              </a:spcBef>
              <a:buClr>
                <a:srgbClr val="E2E2FF"/>
              </a:buClr>
              <a:tabLst>
                <a:tab pos="828866" algn="l"/>
                <a:tab pos="829713" algn="l"/>
              </a:tabLst>
            </a:pPr>
            <a:r>
              <a:rPr 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4</a:t>
            </a:r>
            <a:r>
              <a:rPr 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. MAINFRAME</a:t>
            </a:r>
          </a:p>
          <a:p>
            <a:pPr marL="16933">
              <a:spcBef>
                <a:spcPts val="1067"/>
              </a:spcBef>
              <a:buClr>
                <a:srgbClr val="E2E2FF"/>
              </a:buClr>
              <a:tabLst>
                <a:tab pos="828866" algn="l"/>
                <a:tab pos="829713" algn="l"/>
              </a:tabLst>
            </a:pPr>
            <a:r>
              <a:rPr 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5</a:t>
            </a:r>
            <a:r>
              <a:rPr lang="en-US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. SUPERCOMPUTER</a:t>
            </a:r>
            <a:endParaRPr sz="2000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94793-4F2C-4A73-A5DD-C522DE2CC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445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9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79"/>
          <p:cNvSpPr txBox="1">
            <a:spLocks/>
          </p:cNvSpPr>
          <p:nvPr/>
        </p:nvSpPr>
        <p:spPr>
          <a:xfrm>
            <a:off x="3685064" y="1453447"/>
            <a:ext cx="4452706" cy="686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16933" defTabSz="914400">
              <a:lnSpc>
                <a:spcPct val="100000"/>
              </a:lnSpc>
              <a:spcBef>
                <a:spcPts val="133"/>
              </a:spcBef>
            </a:pPr>
            <a:r>
              <a:rPr lang="en-US" sz="4267" b="1" kern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Mini Computer</a:t>
            </a:r>
            <a:endParaRPr lang="en-US" sz="4267" b="1" kern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279" y="2261362"/>
            <a:ext cx="10099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Minicomputers are used by small businesses &amp; firms. Minicomputers are also called as “Midrange Computers</a:t>
            </a:r>
            <a:r>
              <a:rPr lang="en-US" dirty="0" smtClean="0"/>
              <a:t>”. They are designed for special purposes like cash billing, Ticket booking &amp; smart systems.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ABA72F-6150-46F4-99C8-2A67BD8E8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15" y="3521938"/>
            <a:ext cx="2573709" cy="1977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93D23F-BCFA-4984-98C3-AF21414FB0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10" y="3427368"/>
            <a:ext cx="2286871" cy="22069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20484" y="1492807"/>
            <a:ext cx="5148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1.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96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79"/>
          <p:cNvSpPr txBox="1">
            <a:spLocks/>
          </p:cNvSpPr>
          <p:nvPr/>
        </p:nvSpPr>
        <p:spPr>
          <a:xfrm>
            <a:off x="3652203" y="1474357"/>
            <a:ext cx="4452706" cy="686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16933" defTabSz="914400">
              <a:lnSpc>
                <a:spcPct val="100000"/>
              </a:lnSpc>
              <a:spcBef>
                <a:spcPts val="133"/>
              </a:spcBef>
            </a:pPr>
            <a:r>
              <a:rPr lang="en-US" sz="4267" b="1" kern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Micro Computer</a:t>
            </a:r>
            <a:endParaRPr lang="en-US" sz="4267" b="1" kern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D3196-15F0-4DC9-AF2A-FAF6846DAC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52" y="3776253"/>
            <a:ext cx="2628900" cy="1618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B05CC-6A5E-4347-93EE-5286A3AAF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52" y="347246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07578-D086-4C48-925D-783538785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46" y="3288723"/>
            <a:ext cx="2272492" cy="2272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47D9F3-489D-472B-9068-F4BAAD0EE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85" y="3351226"/>
            <a:ext cx="2468563" cy="24685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7279" y="2261362"/>
            <a:ext cx="10099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Desktop </a:t>
            </a:r>
            <a:r>
              <a:rPr lang="en-US" dirty="0" smtClean="0"/>
              <a:t>computers, Tablet </a:t>
            </a:r>
            <a:r>
              <a:rPr lang="en-US" dirty="0"/>
              <a:t>PC’s, Smartphones, Calculators are all type of Microcomputers</a:t>
            </a:r>
            <a:r>
              <a:rPr lang="en-US" dirty="0" smtClean="0"/>
              <a:t>. They are handy and portable in some cases. Low capacitive and meant for normal uses.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17025" y="1492807"/>
            <a:ext cx="818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2.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14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79"/>
          <p:cNvSpPr txBox="1">
            <a:spLocks/>
          </p:cNvSpPr>
          <p:nvPr/>
        </p:nvSpPr>
        <p:spPr>
          <a:xfrm>
            <a:off x="3652203" y="1474357"/>
            <a:ext cx="4452706" cy="686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16933" defTabSz="914400">
              <a:lnSpc>
                <a:spcPct val="100000"/>
              </a:lnSpc>
              <a:spcBef>
                <a:spcPts val="133"/>
              </a:spcBef>
            </a:pPr>
            <a:r>
              <a:rPr lang="en-US" sz="4267" b="1" kern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Workstation</a:t>
            </a:r>
            <a:endParaRPr lang="en-US" sz="4267" b="1" kern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279" y="2261362"/>
            <a:ext cx="10099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/>
              <a:t>These are specially designed systems meant for special purposes like gaming, stock stalking &amp; whether forcasting. Basically a well profiled and maintained setup.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94" y="3175460"/>
            <a:ext cx="2693323" cy="23940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5665" y="1492807"/>
            <a:ext cx="606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3.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29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79"/>
          <p:cNvSpPr txBox="1">
            <a:spLocks/>
          </p:cNvSpPr>
          <p:nvPr/>
        </p:nvSpPr>
        <p:spPr>
          <a:xfrm>
            <a:off x="3652203" y="1474357"/>
            <a:ext cx="4452706" cy="686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Vidaloka"/>
              <a:buNone/>
              <a:defRPr sz="2200" b="0" i="0" u="none" strike="noStrike" cap="none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16933" defTabSz="914400">
              <a:lnSpc>
                <a:spcPct val="100000"/>
              </a:lnSpc>
              <a:spcBef>
                <a:spcPts val="133"/>
              </a:spcBef>
            </a:pPr>
            <a:r>
              <a:rPr lang="en-US" sz="4267" b="1" kern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Mainframe </a:t>
            </a:r>
            <a:endParaRPr lang="en-US" sz="4267" b="1" kern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279" y="2261362"/>
            <a:ext cx="10099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/>
              <a:t>A </a:t>
            </a:r>
            <a:r>
              <a:rPr lang="en-US" dirty="0"/>
              <a:t> large, powerful computer that can handle many tasks concurrently and is usually used </a:t>
            </a:r>
            <a:r>
              <a:rPr lang="en-US" dirty="0" smtClean="0"/>
              <a:t>commercially. Mainframes </a:t>
            </a:r>
            <a:r>
              <a:rPr lang="en-US" dirty="0"/>
              <a:t>are not as powerful as </a:t>
            </a:r>
            <a:r>
              <a:rPr lang="en-US" dirty="0" smtClean="0"/>
              <a:t>supercomputers. </a:t>
            </a:r>
            <a:r>
              <a:rPr lang="en-US" dirty="0"/>
              <a:t>Mainframes can also process &amp; store large amount of data.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12B25-13F5-4DAE-806C-C58CB17C7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r="2529"/>
          <a:stretch/>
        </p:blipFill>
        <p:spPr>
          <a:xfrm>
            <a:off x="3793519" y="3184692"/>
            <a:ext cx="4801733" cy="26342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2869" y="1503262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</a:rPr>
              <a:t>4.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8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Social-Media-Marketing-PowerPoint-Templates</Template>
  <TotalTime>334</TotalTime>
  <Words>608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8" baseType="lpstr">
      <vt:lpstr>MS PGothic</vt:lpstr>
      <vt:lpstr>Yu Gothic UI Semibold</vt:lpstr>
      <vt:lpstr>a Attack Graffiti</vt:lpstr>
      <vt:lpstr>Agency FB</vt:lpstr>
      <vt:lpstr>Arial</vt:lpstr>
      <vt:lpstr>Arial Black</vt:lpstr>
      <vt:lpstr>Arial Unicode MS</vt:lpstr>
      <vt:lpstr>Bahnschrift Condensed</vt:lpstr>
      <vt:lpstr>Bahnschrift SemiBold</vt:lpstr>
      <vt:lpstr>Bahnschrift SemiCondensed</vt:lpstr>
      <vt:lpstr>Calibri</vt:lpstr>
      <vt:lpstr>Calibri Light</vt:lpstr>
      <vt:lpstr>Sitka Subheading</vt:lpstr>
      <vt:lpstr>Vidaloka</vt:lpstr>
      <vt:lpstr>Cover and End Slide Master</vt:lpstr>
      <vt:lpstr>Contents Slide Master</vt:lpstr>
      <vt:lpstr>Section Break Slide Master</vt:lpstr>
      <vt:lpstr>1_Contents Slide Master</vt:lpstr>
      <vt:lpstr>1_Section Break Slide Master</vt:lpstr>
      <vt:lpstr>Retrospect</vt:lpstr>
      <vt:lpstr>PowerPoint Presentation</vt:lpstr>
      <vt:lpstr>PowerPoint Presentation</vt:lpstr>
      <vt:lpstr>PowerPoint Presentation</vt:lpstr>
      <vt:lpstr>What is Computer???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Questions:-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computer???</dc:title>
  <dc:creator>adarshtomar7@outlook.com</dc:creator>
  <cp:lastModifiedBy>Adarsh</cp:lastModifiedBy>
  <cp:revision>74</cp:revision>
  <dcterms:created xsi:type="dcterms:W3CDTF">2020-04-21T14:13:47Z</dcterms:created>
  <dcterms:modified xsi:type="dcterms:W3CDTF">2021-05-01T13:49:19Z</dcterms:modified>
</cp:coreProperties>
</file>